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82" r:id="rId2"/>
    <p:sldId id="355" r:id="rId3"/>
    <p:sldId id="285" r:id="rId4"/>
    <p:sldId id="373" r:id="rId5"/>
    <p:sldId id="354" r:id="rId6"/>
    <p:sldId id="358" r:id="rId7"/>
    <p:sldId id="366" r:id="rId8"/>
    <p:sldId id="374" r:id="rId9"/>
    <p:sldId id="375" r:id="rId10"/>
    <p:sldId id="376" r:id="rId11"/>
    <p:sldId id="377" r:id="rId12"/>
    <p:sldId id="379" r:id="rId13"/>
    <p:sldId id="380" r:id="rId14"/>
    <p:sldId id="381" r:id="rId15"/>
    <p:sldId id="378" r:id="rId16"/>
    <p:sldId id="284" r:id="rId17"/>
    <p:sldId id="283" r:id="rId18"/>
    <p:sldId id="335" r:id="rId19"/>
    <p:sldId id="334" r:id="rId20"/>
    <p:sldId id="333" r:id="rId21"/>
    <p:sldId id="336" r:id="rId22"/>
    <p:sldId id="337" r:id="rId23"/>
    <p:sldId id="332" r:id="rId24"/>
    <p:sldId id="338" r:id="rId25"/>
    <p:sldId id="342" r:id="rId26"/>
    <p:sldId id="339" r:id="rId27"/>
    <p:sldId id="346" r:id="rId28"/>
    <p:sldId id="340" r:id="rId29"/>
  </p:sldIdLst>
  <p:sldSz cx="12192000" cy="6858000"/>
  <p:notesSz cx="6865938" cy="954087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6176" autoAdjust="0"/>
    <p:restoredTop sz="80072" autoAdjust="0"/>
  </p:normalViewPr>
  <p:slideViewPr>
    <p:cSldViewPr snapToGrid="0">
      <p:cViewPr>
        <p:scale>
          <a:sx n="58" d="100"/>
          <a:sy n="58" d="100"/>
        </p:scale>
        <p:origin x="-902" y="3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74256FA6-1554-4D7F-9BCB-73385A983EB2}" type="datetimeFigureOut">
              <a:rPr lang="pt-BR" smtClean="0"/>
              <a:t>18/11/2016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3804FBB0-9864-4418-AB03-E8A26274E8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79694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AC81F5D5-532B-4A1E-84AA-D6295D4B46F0}" type="datetimeFigureOut">
              <a:rPr lang="pt-BR" smtClean="0"/>
              <a:t>18/11/2016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1192213"/>
            <a:ext cx="5724525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C35C6316-3679-48E2-A745-7CA8A58B0C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0105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3836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778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3460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126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6404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6172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1849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7925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1006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88138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41544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41236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2160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84277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4839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72963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42632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32739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60843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8096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61693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26491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4442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11658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8219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44931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46552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6316-3679-48E2-A745-7CA8A58B0C62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1939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5A28-4251-4B2C-99D1-B0BE9700E04F}" type="datetimeFigureOut">
              <a:rPr lang="pt-BR" smtClean="0"/>
              <a:t>18/11/2016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9147-0F8A-43E2-AF8B-B149CF8838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187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5A28-4251-4B2C-99D1-B0BE9700E04F}" type="datetimeFigureOut">
              <a:rPr lang="pt-BR" smtClean="0"/>
              <a:t>18/11/2016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9147-0F8A-43E2-AF8B-B149CF8838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258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5A28-4251-4B2C-99D1-B0BE9700E04F}" type="datetimeFigureOut">
              <a:rPr lang="pt-BR" smtClean="0"/>
              <a:t>18/11/2016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9147-0F8A-43E2-AF8B-B149CF8838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5191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5A28-4251-4B2C-99D1-B0BE9700E04F}" type="datetimeFigureOut">
              <a:rPr lang="pt-BR" smtClean="0"/>
              <a:t>18/11/2016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9147-0F8A-43E2-AF8B-B149CF8838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643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5A28-4251-4B2C-99D1-B0BE9700E04F}" type="datetimeFigureOut">
              <a:rPr lang="pt-BR" smtClean="0"/>
              <a:t>18/11/2016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9147-0F8A-43E2-AF8B-B149CF8838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4950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5A28-4251-4B2C-99D1-B0BE9700E04F}" type="datetimeFigureOut">
              <a:rPr lang="pt-BR" smtClean="0"/>
              <a:t>18/11/2016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9147-0F8A-43E2-AF8B-B149CF8838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7556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5A28-4251-4B2C-99D1-B0BE9700E04F}" type="datetimeFigureOut">
              <a:rPr lang="pt-BR" smtClean="0"/>
              <a:t>18/11/2016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9147-0F8A-43E2-AF8B-B149CF8838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370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5A28-4251-4B2C-99D1-B0BE9700E04F}" type="datetimeFigureOut">
              <a:rPr lang="pt-BR" smtClean="0"/>
              <a:t>18/11/2016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9147-0F8A-43E2-AF8B-B149CF8838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1429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5A28-4251-4B2C-99D1-B0BE9700E04F}" type="datetimeFigureOut">
              <a:rPr lang="pt-BR" smtClean="0"/>
              <a:t>18/11/2016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9147-0F8A-43E2-AF8B-B149CF8838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8673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5A28-4251-4B2C-99D1-B0BE9700E04F}" type="datetimeFigureOut">
              <a:rPr lang="pt-BR" smtClean="0"/>
              <a:t>18/11/2016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9147-0F8A-43E2-AF8B-B149CF8838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7926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5A28-4251-4B2C-99D1-B0BE9700E04F}" type="datetimeFigureOut">
              <a:rPr lang="pt-BR" smtClean="0"/>
              <a:t>18/11/2016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9147-0F8A-43E2-AF8B-B149CF8838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812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F5A28-4251-4B2C-99D1-B0BE9700E04F}" type="datetimeFigureOut">
              <a:rPr lang="pt-BR" smtClean="0"/>
              <a:t>18/11/2016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C9147-0F8A-43E2-AF8B-B149CF8838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3674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08511" y="1449787"/>
            <a:ext cx="11774978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pt-BR" sz="20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  <a:p>
            <a:pPr algn="ctr" fontAlgn="base"/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Myanmar Text" panose="020B0502040204020203" pitchFamily="34" charset="0"/>
              </a:rPr>
              <a:t>IMA – INSTITUTO DE MEDIAÇÃO E ARBITRAGEM</a:t>
            </a:r>
          </a:p>
          <a:p>
            <a:pPr algn="ctr" fontAlgn="base"/>
            <a:endParaRPr lang="pt-BR" sz="4000" b="1" dirty="0" smtClean="0">
              <a:solidFill>
                <a:schemeClr val="accent2">
                  <a:lumMod val="50000"/>
                </a:schemeClr>
              </a:solidFill>
              <a:cs typeface="Myanmar Text" panose="020B0502040204020203" pitchFamily="34" charset="0"/>
            </a:endParaRPr>
          </a:p>
          <a:p>
            <a:pPr algn="ctr" fontAlgn="base"/>
            <a:r>
              <a:rPr lang="pt-BR" sz="4000" b="1" dirty="0" smtClean="0">
                <a:solidFill>
                  <a:srgbClr val="FF0000"/>
                </a:solidFill>
                <a:cs typeface="Myanmar Text" panose="020B0502040204020203" pitchFamily="34" charset="0"/>
              </a:rPr>
              <a:t>CNV</a:t>
            </a:r>
            <a:endParaRPr lang="pt-BR" sz="4000" b="1" dirty="0">
              <a:solidFill>
                <a:srgbClr val="FF0000"/>
              </a:solidFill>
              <a:cs typeface="Myanmar Text" panose="020B0502040204020203" pitchFamily="34" charset="0"/>
            </a:endParaRPr>
          </a:p>
          <a:p>
            <a:pPr algn="ctr" fontAlgn="base"/>
            <a:r>
              <a:rPr lang="pt-BR" sz="4000" b="1" i="1" dirty="0">
                <a:solidFill>
                  <a:srgbClr val="FF0000"/>
                </a:solidFill>
                <a:cs typeface="ＭＳ Ｐゴシック" charset="0"/>
              </a:rPr>
              <a:t>Mais do que uma metodologia. Uma </a:t>
            </a:r>
            <a:r>
              <a:rPr lang="pt-BR" sz="4000" b="1" i="1" dirty="0" smtClean="0">
                <a:solidFill>
                  <a:srgbClr val="FF0000"/>
                </a:solidFill>
                <a:cs typeface="ＭＳ Ｐゴシック" charset="0"/>
              </a:rPr>
              <a:t>postura!</a:t>
            </a:r>
            <a:endParaRPr lang="pt-BR" sz="4000" b="1" i="1" dirty="0" smtClean="0">
              <a:solidFill>
                <a:srgbClr val="FF0000"/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  <a:p>
            <a:pPr algn="ctr" fontAlgn="base"/>
            <a:endParaRPr lang="pt-BR" sz="4000" i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  <a:p>
            <a:pPr algn="ctr" fontAlgn="base"/>
            <a:endParaRPr lang="pt-BR" sz="2000" b="1" dirty="0" smtClean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  <a:p>
            <a:pPr algn="ctr" fontAlgn="base"/>
            <a:endParaRPr lang="pt-BR" sz="2000" b="1" dirty="0" smtClean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  <a:p>
            <a:pPr algn="ctr" fontAlgn="base"/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Myanmar Text" panose="020B0502040204020203" pitchFamily="34" charset="0"/>
              </a:rPr>
              <a:t>Violeta Daou</a:t>
            </a:r>
          </a:p>
          <a:p>
            <a:pPr algn="ctr" fontAlgn="base"/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Myanmar Text" panose="020B0502040204020203" pitchFamily="34" charset="0"/>
              </a:rPr>
              <a:t>violeta@institutothem.com.br</a:t>
            </a:r>
          </a:p>
          <a:p>
            <a:pPr algn="ctr" fontAlgn="base"/>
            <a:endParaRPr lang="pt-BR" sz="20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  <a:p>
            <a:pPr algn="ctr" fontAlgn="base"/>
            <a:endParaRPr lang="pt-BR" sz="2000" b="1" dirty="0" smtClean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  <a:p>
            <a:pPr algn="ctr" fontAlgn="base"/>
            <a:endParaRPr lang="pt-BR" sz="20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  <a:p>
            <a:pPr algn="ctr" fontAlgn="base"/>
            <a:endParaRPr lang="pt-BR" sz="2000" b="1" dirty="0" smtClean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  <a:p>
            <a:pPr algn="ctr" fontAlgn="base"/>
            <a:endParaRPr lang="pt-BR" sz="20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  <a:p>
            <a:pPr algn="ctr" fontAlgn="base"/>
            <a:endParaRPr lang="pt-BR" sz="20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92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1" y="0"/>
            <a:ext cx="12192000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564822" y="1015663"/>
            <a:ext cx="906235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pt-BR" sz="4000" b="1" dirty="0" smtClean="0">
              <a:solidFill>
                <a:srgbClr val="FF0000"/>
              </a:solidFill>
              <a:cs typeface="ＭＳ Ｐゴシック" charset="0"/>
            </a:endParaRPr>
          </a:p>
          <a:p>
            <a:pPr algn="ctr">
              <a:defRPr/>
            </a:pP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“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Se duas pessoas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que estão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atravessando uma ponte, cada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uma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com um pão, se encontram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e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trocam os pães, cada uma </a:t>
            </a:r>
          </a:p>
          <a:p>
            <a:pPr algn="ctr">
              <a:defRPr/>
            </a:pP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segue seu caminho com um pão.</a:t>
            </a:r>
          </a:p>
          <a:p>
            <a:pPr algn="ctr">
              <a:defRPr/>
            </a:pP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Mas, se são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ideias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... </a:t>
            </a:r>
          </a:p>
          <a:p>
            <a:pPr algn="ctr">
              <a:defRPr/>
            </a:pP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cada um segue seu caminho com duas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ideias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.”</a:t>
            </a:r>
            <a:r>
              <a:rPr lang="pt-BR" sz="2000" b="1" dirty="0" smtClean="0">
                <a:solidFill>
                  <a:schemeClr val="accent2">
                    <a:lumMod val="50000"/>
                  </a:schemeClr>
                </a:solidFill>
                <a:cs typeface="ＭＳ Ｐゴシック" charset="0"/>
              </a:rPr>
              <a:t>(autor desconhecido)</a:t>
            </a:r>
            <a:endParaRPr lang="pt-BR" sz="2000" b="1" dirty="0">
              <a:solidFill>
                <a:schemeClr val="accent2">
                  <a:lumMod val="50000"/>
                </a:schemeClr>
              </a:solidFill>
              <a:cs typeface="ＭＳ Ｐゴシック" charset="0"/>
            </a:endParaRPr>
          </a:p>
          <a:p>
            <a:pPr algn="ctr">
              <a:defRPr/>
            </a:pPr>
            <a:endParaRPr lang="pt-BR" sz="6000" b="1" dirty="0">
              <a:solidFill>
                <a:srgbClr val="FF0000"/>
              </a:solidFill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80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1" y="0"/>
            <a:ext cx="12192000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9873" y="1015663"/>
            <a:ext cx="12191999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</a:rPr>
              <a:t>Individualmente,</a:t>
            </a:r>
          </a:p>
          <a:p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Escreva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em algumas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linhas, uma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situação pela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qual 	passou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que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considera violenta. </a:t>
            </a:r>
          </a:p>
          <a:p>
            <a:endParaRPr lang="pt-BR" sz="8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pt-BR" sz="9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</a:rPr>
              <a:t>Qual </a:t>
            </a:r>
            <a:r>
              <a:rPr lang="pt-BR" sz="4000" dirty="0">
                <a:solidFill>
                  <a:schemeClr val="accent2">
                    <a:lumMod val="50000"/>
                  </a:schemeClr>
                </a:solidFill>
              </a:rPr>
              <a:t>foi a situação? </a:t>
            </a:r>
            <a:endParaRPr lang="pt-BR" sz="4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O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que pensou e sentiu naquele momento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</a:rPr>
              <a:t>O que você precisava para que as coisas ficassem bem?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Qual foi sua ação para que isso ocorresse?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</a:br>
            <a:endParaRPr lang="pt-BR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67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1" y="0"/>
            <a:ext cx="12192000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9873" y="1015663"/>
            <a:ext cx="121919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</a:p>
          <a:p>
            <a:endParaRPr lang="pt-BR" sz="40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BR" sz="4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Viver o encontro associando a situação vivida.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</a:br>
            <a:endParaRPr lang="pt-BR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11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1" y="0"/>
            <a:ext cx="12192000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9873" y="1015663"/>
            <a:ext cx="121919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O que é CNV?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um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processo de entendimento,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que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facilita a </a:t>
            </a:r>
            <a:r>
              <a:rPr lang="pt-BR" sz="4000" b="1" u="sng" dirty="0">
                <a:solidFill>
                  <a:schemeClr val="accent2">
                    <a:lumMod val="50000"/>
                  </a:schemeClr>
                </a:solidFill>
              </a:rPr>
              <a:t>harmonização de suas necessidades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com as necessidades de outras pessoas, de </a:t>
            </a:r>
            <a:r>
              <a:rPr lang="pt-BR" sz="4000" b="1" u="sng" dirty="0" smtClean="0">
                <a:solidFill>
                  <a:srgbClr val="FF0000"/>
                </a:solidFill>
              </a:rPr>
              <a:t>maneira </a:t>
            </a:r>
            <a:r>
              <a:rPr lang="pt-BR" sz="4000" b="1" u="sng" dirty="0">
                <a:solidFill>
                  <a:srgbClr val="FF0000"/>
                </a:solidFill>
              </a:rPr>
              <a:t>empática. </a:t>
            </a:r>
          </a:p>
          <a:p>
            <a:pPr marL="571500" indent="-571500" algn="r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uma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mudança de foco – de nossos erros e dos erros do outro às </a:t>
            </a:r>
            <a:r>
              <a:rPr lang="pt-BR" sz="4000" b="1" u="sng" dirty="0" smtClean="0">
                <a:solidFill>
                  <a:srgbClr val="FF0000"/>
                </a:solidFill>
              </a:rPr>
              <a:t>NECESSIDADES</a:t>
            </a:r>
            <a:r>
              <a:rPr lang="pt-BR" sz="4000" b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t-BR" sz="4000" b="1" u="sng" dirty="0">
                <a:solidFill>
                  <a:schemeClr val="accent2">
                    <a:lumMod val="50000"/>
                  </a:schemeClr>
                </a:solidFill>
              </a:rPr>
              <a:t>de todos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endParaRPr lang="pt-BR" sz="4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uma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linguagem que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permite </a:t>
            </a:r>
            <a:r>
              <a:rPr lang="pt-BR" sz="4000" b="1" u="sng" dirty="0">
                <a:solidFill>
                  <a:srgbClr val="FF0000"/>
                </a:solidFill>
              </a:rPr>
              <a:t>construir uma relação de confiança com o próximo</a:t>
            </a:r>
            <a:r>
              <a:rPr lang="pt-BR" sz="4000" b="1" dirty="0" smtClean="0">
                <a:solidFill>
                  <a:srgbClr val="FF00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91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1" y="0"/>
            <a:ext cx="12192000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41514" y="1273629"/>
            <a:ext cx="1205048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propicia a expressão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de emoções sem agressões ou criação de conflitos,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buscando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soluções de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consenso.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t-BR" sz="4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busca entender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melhor os motivos do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comportamento do outro. </a:t>
            </a:r>
          </a:p>
          <a:p>
            <a:endParaRPr lang="pt-BR" sz="4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Procura conduzir conversas de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maneira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colaborativa e construtiva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utilizando padrões de linguagem </a:t>
            </a:r>
            <a:endParaRPr lang="pt-BR" sz="4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      apreciativa.</a:t>
            </a:r>
            <a:endParaRPr lang="pt-BR" sz="4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pt-BR" sz="40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540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1" y="0"/>
            <a:ext cx="12192000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8099" y="1015663"/>
            <a:ext cx="1190897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4000" dirty="0" smtClean="0">
              <a:solidFill>
                <a:srgbClr val="FF0000"/>
              </a:solidFill>
            </a:endParaRPr>
          </a:p>
          <a:p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Honestidade - viver e atuar autenticamente, viver com força seus próprios valores e aprender a cuidar melhor de suas necessidades. </a:t>
            </a:r>
          </a:p>
          <a:p>
            <a:endParaRPr lang="pt-BR" sz="4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Empatia aprendemos a encontrar o outro e os motivos bons por trás das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suas palavras e dos seus atos indesejados.  </a:t>
            </a:r>
          </a:p>
          <a:p>
            <a:r>
              <a:rPr lang="pt-BR" sz="40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256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1015663"/>
            <a:ext cx="1198348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Processo Justo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mesmo ganhando ou perdendo as pessoas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têm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mais chances de colaborar  quando o processo é justo.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Princípios do Processo Justo: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1-Engajamento,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2-explicação,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3-clareza de expectativas.</a:t>
            </a:r>
            <a:endParaRPr lang="pt-BR" sz="4000" b="1" i="1" dirty="0">
              <a:solidFill>
                <a:schemeClr val="accent2">
                  <a:lumMod val="50000"/>
                </a:schemeClr>
              </a:solidFill>
              <a:cs typeface="Calibri" pitchFamily="34" charset="0"/>
            </a:endParaRPr>
          </a:p>
          <a:p>
            <a:pPr fontAlgn="base"/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2000" dirty="0">
                <a:solidFill>
                  <a:srgbClr val="422100"/>
                </a:solidFill>
                <a:latin typeface="Calibri" panose="020F0502020204030204" pitchFamily="34" charset="0"/>
              </a:rPr>
              <a:t/>
            </a:r>
            <a:br>
              <a:rPr lang="pt-BR" altLang="pt-BR" sz="2000" dirty="0">
                <a:solidFill>
                  <a:srgbClr val="422100"/>
                </a:solidFill>
                <a:latin typeface="Calibri" panose="020F0502020204030204" pitchFamily="34" charset="0"/>
              </a:rPr>
            </a:br>
            <a:endParaRPr lang="pt-BR" sz="20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15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08511" y="1449787"/>
            <a:ext cx="1177497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pt-BR" altLang="pt-BR" sz="40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Engajamento </a:t>
            </a:r>
          </a:p>
          <a:p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nvolver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os indivíduos em decisões que os afetam pedindo sua opinião e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permitindo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que coloquem sua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opinião para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incluir no que está sendo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construído.</a:t>
            </a:r>
            <a:endParaRPr lang="pt-BR" sz="40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BR" sz="4000" dirty="0">
              <a:solidFill>
                <a:schemeClr val="tx2"/>
              </a:solidFill>
            </a:endParaRPr>
          </a:p>
          <a:p>
            <a:pPr fontAlgn="base"/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2000" dirty="0">
                <a:solidFill>
                  <a:srgbClr val="422100"/>
                </a:solidFill>
                <a:latin typeface="Calibri" panose="020F0502020204030204" pitchFamily="34" charset="0"/>
              </a:rPr>
              <a:t/>
            </a:r>
            <a:br>
              <a:rPr lang="pt-BR" altLang="pt-BR" sz="2000" dirty="0">
                <a:solidFill>
                  <a:srgbClr val="422100"/>
                </a:solidFill>
                <a:latin typeface="Calibri" panose="020F0502020204030204" pitchFamily="34" charset="0"/>
              </a:rPr>
            </a:br>
            <a:endParaRPr lang="pt-BR" sz="20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15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08511" y="1449787"/>
            <a:ext cx="11774978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Explicação</a:t>
            </a:r>
          </a:p>
          <a:p>
            <a:pPr>
              <a:defRPr/>
            </a:pP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Todos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os envolvidos e afetados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devem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entender por que as decisões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estão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sendo  tomadas. </a:t>
            </a:r>
            <a:endParaRPr lang="pt-BR" sz="4000" b="1" dirty="0" smtClean="0">
              <a:solidFill>
                <a:schemeClr val="accent2">
                  <a:lumMod val="50000"/>
                </a:schemeClr>
              </a:solidFill>
              <a:cs typeface="Calibri" pitchFamily="34" charset="0"/>
            </a:endParaRPr>
          </a:p>
          <a:p>
            <a:pPr>
              <a:defRPr/>
            </a:pPr>
            <a:endParaRPr lang="pt-BR" sz="4000" b="1" dirty="0">
              <a:solidFill>
                <a:schemeClr val="accent2">
                  <a:lumMod val="50000"/>
                </a:schemeClr>
              </a:solidFill>
              <a:cs typeface="Calibri" pitchFamily="34" charset="0"/>
            </a:endParaRPr>
          </a:p>
          <a:p>
            <a:pPr algn="ctr">
              <a:defRPr/>
            </a:pP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Por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que estamos  fazendo algo? Qual o critério- porque?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0" dirty="0">
              <a:solidFill>
                <a:schemeClr val="bg2">
                  <a:lumMod val="25000"/>
                </a:schemeClr>
              </a:solidFill>
              <a:latin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0" dirty="0">
              <a:solidFill>
                <a:schemeClr val="bg2">
                  <a:lumMod val="25000"/>
                </a:schemeClr>
              </a:solidFill>
              <a:latin typeface="Arial" pitchFamily="34" charset="0"/>
            </a:endParaRPr>
          </a:p>
          <a:p>
            <a:pPr fontAlgn="base"/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2000" dirty="0">
                <a:solidFill>
                  <a:srgbClr val="422100"/>
                </a:solidFill>
                <a:latin typeface="Calibri" panose="020F0502020204030204" pitchFamily="34" charset="0"/>
              </a:rPr>
              <a:t/>
            </a:r>
            <a:br>
              <a:rPr lang="pt-BR" altLang="pt-BR" sz="2000" dirty="0">
                <a:solidFill>
                  <a:srgbClr val="422100"/>
                </a:solidFill>
                <a:latin typeface="Calibri" panose="020F0502020204030204" pitchFamily="34" charset="0"/>
              </a:rPr>
            </a:br>
            <a:endParaRPr lang="pt-BR" sz="20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75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08511" y="1449787"/>
            <a:ext cx="11774978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Clareza</a:t>
            </a:r>
          </a:p>
          <a:p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U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ma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vez que as decisões tenham sido tomadas, novas regras são declaradas claramente, de modo que todos entendam o que se espera a partir  do que ficou decidido. </a:t>
            </a:r>
          </a:p>
          <a:p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E em caso de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descumprimento, ter clareza das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consequências.</a:t>
            </a:r>
          </a:p>
          <a:p>
            <a:endParaRPr lang="pt-BR" sz="4000" dirty="0">
              <a:solidFill>
                <a:schemeClr val="tx2"/>
              </a:solidFill>
            </a:endParaRPr>
          </a:p>
          <a:p>
            <a:r>
              <a:rPr lang="pt-BR" sz="4000" dirty="0">
                <a:solidFill>
                  <a:schemeClr val="tx2"/>
                </a:solidFill>
              </a:rPr>
              <a:t> </a:t>
            </a:r>
          </a:p>
          <a:p>
            <a:pPr fontAlgn="base"/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2000" dirty="0">
                <a:solidFill>
                  <a:srgbClr val="422100"/>
                </a:solidFill>
                <a:latin typeface="Calibri" panose="020F0502020204030204" pitchFamily="34" charset="0"/>
              </a:rPr>
              <a:t/>
            </a:r>
            <a:br>
              <a:rPr lang="pt-BR" altLang="pt-BR" sz="2000" dirty="0">
                <a:solidFill>
                  <a:srgbClr val="422100"/>
                </a:solidFill>
                <a:latin typeface="Calibri" panose="020F0502020204030204" pitchFamily="34" charset="0"/>
              </a:rPr>
            </a:br>
            <a:endParaRPr lang="pt-BR" sz="20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8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79614" y="1015663"/>
            <a:ext cx="11803875" cy="9079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</a:rPr>
              <a:t>Fundamentalmente</a:t>
            </a:r>
            <a:r>
              <a:rPr lang="pt-BR" sz="4000" dirty="0">
                <a:solidFill>
                  <a:schemeClr val="accent2">
                    <a:lumMod val="50000"/>
                  </a:schemeClr>
                </a:solidFill>
              </a:rPr>
              <a:t>, o processo justo leva em conta os sentimentos e as necessidades de </a:t>
            </a:r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</a:rPr>
              <a:t>todos.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t-BR" sz="4000" dirty="0">
                <a:solidFill>
                  <a:schemeClr val="accent2">
                    <a:lumMod val="50000"/>
                  </a:schemeClr>
                </a:solidFill>
              </a:rPr>
              <a:t>Podemos </a:t>
            </a:r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</a:rPr>
              <a:t>perceber </a:t>
            </a:r>
            <a:r>
              <a:rPr lang="pt-BR" sz="4000" dirty="0">
                <a:solidFill>
                  <a:schemeClr val="accent2">
                    <a:lumMod val="50000"/>
                  </a:schemeClr>
                </a:solidFill>
              </a:rPr>
              <a:t>que é justo e respeitoso. </a:t>
            </a:r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pt-BR" sz="2800" b="1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pt-BR" sz="2800" b="1" dirty="0" smtClean="0">
                <a:solidFill>
                  <a:schemeClr val="accent2">
                    <a:lumMod val="50000"/>
                  </a:schemeClr>
                </a:solidFill>
              </a:rPr>
              <a:t>scuta</a:t>
            </a:r>
            <a:r>
              <a:rPr lang="pt-BR" sz="2800" b="1" dirty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pt-BR" sz="2800" b="1" dirty="0">
                <a:solidFill>
                  <a:schemeClr val="accent2">
                    <a:lumMod val="50000"/>
                  </a:schemeClr>
                </a:solidFill>
              </a:rPr>
              <a:t>Ter voz;</a:t>
            </a:r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pt-BR" sz="2800" b="1" dirty="0">
                <a:solidFill>
                  <a:schemeClr val="accent2">
                    <a:lumMod val="50000"/>
                  </a:schemeClr>
                </a:solidFill>
              </a:rPr>
              <a:t>Validação;</a:t>
            </a:r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pt-BR" sz="2800" b="1" dirty="0">
                <a:solidFill>
                  <a:schemeClr val="accent2">
                    <a:lumMod val="50000"/>
                  </a:schemeClr>
                </a:solidFill>
              </a:rPr>
              <a:t>Reconhecimento;</a:t>
            </a:r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pt-BR" sz="2800" b="1" dirty="0">
                <a:solidFill>
                  <a:schemeClr val="accent2">
                    <a:lumMod val="50000"/>
                  </a:schemeClr>
                </a:solidFill>
              </a:rPr>
              <a:t>Inclusão;</a:t>
            </a:r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pt-BR" sz="2800" b="1" dirty="0">
                <a:solidFill>
                  <a:schemeClr val="accent2">
                    <a:lumMod val="50000"/>
                  </a:schemeClr>
                </a:solidFill>
              </a:rPr>
              <a:t>Clareza;</a:t>
            </a:r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pt-BR" sz="2800" b="1" dirty="0">
                <a:solidFill>
                  <a:schemeClr val="accent2">
                    <a:lumMod val="50000"/>
                  </a:schemeClr>
                </a:solidFill>
              </a:rPr>
              <a:t>Pertencimento;</a:t>
            </a:r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pt-BR" sz="2800" b="1" dirty="0" smtClean="0">
                <a:solidFill>
                  <a:schemeClr val="accent2">
                    <a:lumMod val="50000"/>
                  </a:schemeClr>
                </a:solidFill>
              </a:rPr>
              <a:t>Corresponsabilidade...</a:t>
            </a:r>
            <a:endParaRPr lang="pt-BR" sz="28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endParaRPr lang="pt-BR" sz="4000" dirty="0">
              <a:solidFill>
                <a:schemeClr val="tx2"/>
              </a:solidFill>
            </a:endParaRPr>
          </a:p>
          <a:p>
            <a:r>
              <a:rPr lang="pt-BR" sz="4000" dirty="0">
                <a:solidFill>
                  <a:schemeClr val="tx2"/>
                </a:solidFill>
              </a:rPr>
              <a:t> </a:t>
            </a:r>
          </a:p>
          <a:p>
            <a:pPr fontAlgn="base"/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2000" dirty="0">
                <a:solidFill>
                  <a:srgbClr val="422100"/>
                </a:solidFill>
                <a:latin typeface="Calibri" panose="020F0502020204030204" pitchFamily="34" charset="0"/>
              </a:rPr>
              <a:t/>
            </a:r>
            <a:br>
              <a:rPr lang="pt-BR" altLang="pt-BR" sz="2000" dirty="0">
                <a:solidFill>
                  <a:srgbClr val="422100"/>
                </a:solidFill>
                <a:latin typeface="Calibri" panose="020F0502020204030204" pitchFamily="34" charset="0"/>
              </a:rPr>
            </a:br>
            <a:endParaRPr lang="pt-BR" sz="20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12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59229" y="1306286"/>
            <a:ext cx="11624260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4000" b="1" i="1" dirty="0" smtClean="0">
                <a:solidFill>
                  <a:schemeClr val="accent2">
                    <a:lumMod val="50000"/>
                  </a:schemeClr>
                </a:solidFill>
              </a:rPr>
              <a:t>Adolescentes de uma casa de acolhida saem com um educador em noite de virada cultural. A orientadora marcou um ponto de encontro em um horário específico para voltarem juntos ao abrigo. </a:t>
            </a:r>
          </a:p>
          <a:p>
            <a:endParaRPr lang="pt-BR" altLang="pt-BR" sz="9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r"/>
            <a:r>
              <a:rPr lang="pt-BR" altLang="pt-BR" sz="4000" b="1" i="1" dirty="0" smtClean="0">
                <a:solidFill>
                  <a:schemeClr val="accent2">
                    <a:lumMod val="50000"/>
                  </a:schemeClr>
                </a:solidFill>
              </a:rPr>
              <a:t>Os jovens não compareceram no horário. Voltaram no dia seguinte para o abrigo.</a:t>
            </a:r>
          </a:p>
          <a:p>
            <a:endParaRPr lang="pt-BR" altLang="pt-BR" sz="900" b="1" i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pt-BR" altLang="pt-BR" sz="40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pt-BR" altLang="pt-BR" sz="4000" b="1" i="1" dirty="0" smtClean="0">
                <a:solidFill>
                  <a:schemeClr val="accent2">
                    <a:lumMod val="50000"/>
                  </a:schemeClr>
                </a:solidFill>
              </a:rPr>
              <a:t>Como evitar que incidentes como este aconteçam?</a:t>
            </a:r>
          </a:p>
          <a:p>
            <a:endParaRPr lang="pt-BR" altLang="pt-BR" sz="4000" b="1" i="1" dirty="0">
              <a:solidFill>
                <a:srgbClr val="FF0000"/>
              </a:solidFill>
            </a:endParaRPr>
          </a:p>
          <a:p>
            <a:r>
              <a:rPr lang="pt-BR" altLang="pt-BR" sz="4000" i="1" dirty="0">
                <a:solidFill>
                  <a:srgbClr val="FF0000"/>
                </a:solidFill>
              </a:rPr>
              <a:t/>
            </a:r>
            <a:br>
              <a:rPr lang="pt-BR" altLang="pt-BR" sz="4000" i="1" dirty="0">
                <a:solidFill>
                  <a:srgbClr val="FF0000"/>
                </a:solidFill>
              </a:rPr>
            </a:br>
            <a:r>
              <a:rPr lang="pt-BR" altLang="pt-BR" sz="4000" i="1" dirty="0">
                <a:solidFill>
                  <a:srgbClr val="FF0000"/>
                </a:solidFill>
              </a:rPr>
              <a:t> </a:t>
            </a:r>
            <a:endParaRPr lang="pt-B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90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59229" y="1306286"/>
            <a:ext cx="116242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pt-BR" altLang="pt-BR" sz="40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altLang="pt-BR" sz="4000" b="1" i="1" dirty="0" smtClean="0">
                <a:solidFill>
                  <a:schemeClr val="accent2">
                    <a:lumMod val="50000"/>
                  </a:schemeClr>
                </a:solidFill>
              </a:rPr>
              <a:t>É obvio que eles entenderam... Será?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altLang="pt-BR" sz="4000" b="1" i="1" dirty="0" smtClean="0">
                <a:solidFill>
                  <a:schemeClr val="accent2">
                    <a:lumMod val="50000"/>
                  </a:schemeClr>
                </a:solidFill>
              </a:rPr>
              <a:t>O que escutaram do “combinado?”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altLang="pt-BR" sz="4000" b="1" i="1" dirty="0" smtClean="0">
                <a:solidFill>
                  <a:schemeClr val="accent2">
                    <a:lumMod val="50000"/>
                  </a:schemeClr>
                </a:solidFill>
              </a:rPr>
              <a:t>Eles foram envolvidos, participaram da decisão?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altLang="pt-BR" sz="4000" b="1" i="1" dirty="0" smtClean="0">
                <a:solidFill>
                  <a:schemeClr val="accent2">
                    <a:lumMod val="50000"/>
                  </a:schemeClr>
                </a:solidFill>
              </a:rPr>
              <a:t>Tinham esclarecimento da razão do combinado?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altLang="pt-BR" sz="4000" b="1" i="1" dirty="0" smtClean="0">
                <a:solidFill>
                  <a:schemeClr val="accent2">
                    <a:lumMod val="50000"/>
                  </a:schemeClr>
                </a:solidFill>
              </a:rPr>
              <a:t>Tinham clareza das expectativas?</a:t>
            </a:r>
            <a:r>
              <a:rPr lang="pt-BR" altLang="pt-BR" sz="4000" i="1" dirty="0" smtClean="0">
                <a:solidFill>
                  <a:srgbClr val="FF0000"/>
                </a:solidFill>
              </a:rPr>
              <a:t/>
            </a:r>
            <a:br>
              <a:rPr lang="pt-BR" altLang="pt-BR" sz="4000" i="1" dirty="0" smtClean="0">
                <a:solidFill>
                  <a:srgbClr val="FF0000"/>
                </a:solidFill>
              </a:rPr>
            </a:br>
            <a:r>
              <a:rPr lang="pt-BR" altLang="pt-BR" sz="4000" i="1" dirty="0" smtClean="0">
                <a:solidFill>
                  <a:srgbClr val="FF0000"/>
                </a:solidFill>
              </a:rPr>
              <a:t> </a:t>
            </a:r>
            <a:endParaRPr lang="pt-B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97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17022" y="1015663"/>
            <a:ext cx="1177497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endParaRPr lang="pt-BR" sz="4000" dirty="0">
              <a:solidFill>
                <a:schemeClr val="tx2"/>
              </a:solidFill>
            </a:endParaRPr>
          </a:p>
          <a:p>
            <a:r>
              <a:rPr lang="pt-BR" sz="4000" dirty="0">
                <a:solidFill>
                  <a:schemeClr val="tx2"/>
                </a:solidFill>
              </a:rPr>
              <a:t> </a:t>
            </a:r>
          </a:p>
          <a:p>
            <a:pPr fontAlgn="base"/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2000" dirty="0">
                <a:solidFill>
                  <a:srgbClr val="422100"/>
                </a:solidFill>
                <a:latin typeface="Calibri" panose="020F0502020204030204" pitchFamily="34" charset="0"/>
              </a:rPr>
              <a:t/>
            </a:r>
            <a:br>
              <a:rPr lang="pt-BR" altLang="pt-BR" sz="2000" dirty="0">
                <a:solidFill>
                  <a:srgbClr val="422100"/>
                </a:solidFill>
                <a:latin typeface="Calibri" panose="020F0502020204030204" pitchFamily="34" charset="0"/>
              </a:rPr>
            </a:br>
            <a:endParaRPr lang="pt-BR" sz="20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17022" y="1015664"/>
            <a:ext cx="1177497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O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processo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justo: </a:t>
            </a:r>
            <a:endParaRPr lang="pt-BR" sz="40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BR" sz="4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Ajuda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a </a:t>
            </a:r>
            <a:r>
              <a:rPr lang="pt-BR" sz="4000" b="1" dirty="0">
                <a:solidFill>
                  <a:srgbClr val="FF0000"/>
                </a:solidFill>
              </a:rPr>
              <a:t>construir confiança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e </a:t>
            </a: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comprometimento,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Produz </a:t>
            </a:r>
            <a:r>
              <a:rPr lang="pt-BR" sz="4000" b="1" dirty="0">
                <a:solidFill>
                  <a:srgbClr val="FF0000"/>
                </a:solidFill>
              </a:rPr>
              <a:t>cooperação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 voluntária,  </a:t>
            </a:r>
            <a:endParaRPr lang="pt-BR" sz="4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chemeClr val="accent2">
                    <a:lumMod val="50000"/>
                  </a:schemeClr>
                </a:solidFill>
              </a:rPr>
              <a:t>Leva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os indivíduos a </a:t>
            </a:r>
            <a:r>
              <a:rPr lang="pt-BR" sz="4000" b="1" dirty="0">
                <a:solidFill>
                  <a:srgbClr val="FF0000"/>
                </a:solidFill>
              </a:rPr>
              <a:t>ir além do dever da função </a:t>
            </a: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</a:rPr>
              <a:t>através do compartilhamento de seu conhecimento,  suas experiências e sua criatividade </a:t>
            </a:r>
          </a:p>
          <a:p>
            <a:endParaRPr lang="pt-BR" sz="4000" dirty="0">
              <a:solidFill>
                <a:schemeClr val="accent2">
                  <a:lumMod val="50000"/>
                </a:schemeClr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19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42900" y="1240971"/>
            <a:ext cx="1164059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CNV - COMUNICAÇÃO NÃO VIOLENTA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Apresenta quatro componentes: 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Observação 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sem avaliação;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Identificação 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de Sentimentos </a:t>
            </a:r>
            <a:r>
              <a:rPr lang="pt-BR" altLang="pt-BR" sz="4000" b="1" dirty="0">
                <a:solidFill>
                  <a:srgbClr val="FF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/>
            </a:r>
            <a:br>
              <a:rPr lang="pt-BR" altLang="pt-BR" sz="4000" b="1" dirty="0">
                <a:solidFill>
                  <a:srgbClr val="FF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Identificação 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de Necessidades;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Pedido</a:t>
            </a:r>
            <a:endParaRPr lang="pt-BR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15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12271" y="1015663"/>
            <a:ext cx="11364685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A linguagem 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necessita de </a:t>
            </a:r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OBSERVAÇÕES 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específicas de cada momento e </a:t>
            </a:r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contexto.</a:t>
            </a:r>
            <a:endParaRPr lang="pt-BR" altLang="pt-BR" sz="40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pt-BR" altLang="pt-BR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just"/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O JULGAMENTO e a avaliação dependem de quem observa e condiz somente com a sua própria realidade.</a:t>
            </a:r>
          </a:p>
          <a:p>
            <a:pPr algn="ctr"/>
            <a:r>
              <a:rPr lang="pt-BR" altLang="pt-BR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Maria </a:t>
            </a:r>
            <a:r>
              <a:rPr lang="pt-BR" altLang="pt-BR" sz="4000" dirty="0">
                <a:solidFill>
                  <a:srgbClr val="FF0000"/>
                </a:solidFill>
                <a:latin typeface="Calibri" panose="020F0502020204030204" pitchFamily="34" charset="0"/>
              </a:rPr>
              <a:t>é irresponsável</a:t>
            </a:r>
            <a:r>
              <a:rPr lang="pt-BR" altLang="pt-BR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. </a:t>
            </a:r>
            <a:r>
              <a:rPr lang="pt-BR" altLang="pt-BR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Maria não entregou o trabalho solicitado na data prevista.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endParaRPr lang="pt-BR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60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08511" y="1015663"/>
            <a:ext cx="1177497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b="1" dirty="0">
                <a:solidFill>
                  <a:srgbClr val="3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endParaRPr lang="pt-BR" altLang="pt-BR" b="1" dirty="0" smtClean="0">
              <a:solidFill>
                <a:srgbClr val="300000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endParaRPr lang="pt-BR" altLang="pt-BR" sz="4000" b="1" dirty="0">
              <a:solidFill>
                <a:srgbClr val="300000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Identificação 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de SENTIMENTOS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distinguindo </a:t>
            </a:r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sentimentos 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de pensamentos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O segundo componente necessário para nos expressarmos são os SENTIMENTOS. 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endParaRPr lang="pt-BR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01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46957" y="1015663"/>
            <a:ext cx="1183653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altLang="pt-BR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Desenvolver um vocabulário de sentimentos que nos permita identificar de forma clara e específica nossas emoções, nos conecta mais facilmente uns com os outros.</a:t>
            </a:r>
            <a:br>
              <a:rPr lang="pt-BR" altLang="pt-BR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32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Nossa </a:t>
            </a:r>
            <a:r>
              <a:rPr lang="pt-BR" altLang="pt-BR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cultura não incentiva reconhecimento e expressão de </a:t>
            </a:r>
            <a:r>
              <a:rPr lang="pt-BR" altLang="pt-BR" sz="32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emoções. Alguns </a:t>
            </a:r>
            <a:r>
              <a:rPr lang="pt-BR" altLang="pt-BR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sentimentos são reprimidos, dá ideia de fraqueza: </a:t>
            </a:r>
            <a:br>
              <a:rPr lang="pt-BR" altLang="pt-BR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endParaRPr lang="pt-BR" altLang="pt-BR" sz="32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pt-BR" altLang="pt-BR" sz="32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Tive </a:t>
            </a:r>
            <a:r>
              <a:rPr lang="pt-BR" altLang="pt-BR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medo, fiquei com raiva, fico triste quando</a:t>
            </a:r>
            <a:r>
              <a:rPr lang="pt-BR" altLang="pt-BR" sz="32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....</a:t>
            </a:r>
          </a:p>
          <a:p>
            <a:pPr fontAlgn="base"/>
            <a:r>
              <a:rPr lang="pt-BR" altLang="pt-BR" sz="32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Quando </a:t>
            </a:r>
            <a:r>
              <a:rPr lang="pt-BR" altLang="pt-BR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surgem vem de forma inadequada “explosões”</a:t>
            </a:r>
            <a:br>
              <a:rPr lang="pt-BR" altLang="pt-BR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Distinguir sentimentos de pensamentos – </a:t>
            </a:r>
            <a:r>
              <a:rPr lang="pt-BR" altLang="pt-BR" sz="32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“Sinto que você deveria saber isso melhor do que ninguém.” Não é sentimento e sim </a:t>
            </a:r>
            <a:r>
              <a:rPr lang="pt-BR" altLang="pt-BR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pensamento.</a:t>
            </a:r>
            <a:endParaRPr lang="pt-BR" sz="32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56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08511" y="1449787"/>
            <a:ext cx="1177497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altLang="pt-BR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Identificando sentimentos e se responsabilizando por eles (que se baseiam em Necessidades)</a:t>
            </a:r>
            <a:br>
              <a:rPr lang="pt-BR" altLang="pt-BR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Quando </a:t>
            </a: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alguém nos dá uma mensagem negativa, temos quatro opções.</a:t>
            </a:r>
            <a:b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endParaRPr lang="pt-BR" altLang="pt-BR" sz="28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fontAlgn="base"/>
            <a:r>
              <a:rPr lang="pt-BR" altLang="pt-BR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Culpar </a:t>
            </a: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a nós mesmos </a:t>
            </a:r>
            <a:r>
              <a:rPr lang="pt-BR" altLang="pt-BR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- sem </a:t>
            </a:r>
            <a:r>
              <a:rPr lang="pt-BR" altLang="pt-BR" sz="28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autoestima </a:t>
            </a:r>
            <a:r>
              <a:rPr lang="pt-BR" altLang="pt-BR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sentimos culpa, vergonha e depressão.</a:t>
            </a:r>
            <a:br>
              <a:rPr lang="pt-BR" altLang="pt-BR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Culpar aos outros </a:t>
            </a:r>
            <a:r>
              <a:rPr lang="pt-BR" altLang="pt-BR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- Se culpamos o interlocutor, provavelmente sentimos raiva e revidamos, “- Você é que é egocêntrico”.</a:t>
            </a:r>
            <a:br>
              <a:rPr lang="pt-BR" altLang="pt-BR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Escutar nossos próprios sentimentos e necessidades </a:t>
            </a:r>
            <a:r>
              <a:rPr lang="pt-BR" altLang="pt-BR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- perceber que ficamos magoados por que nossos esforços não foram reconhecidos.</a:t>
            </a:r>
            <a:br>
              <a:rPr lang="pt-BR" altLang="pt-BR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Escutar os sentimentos e necessidades do outro </a:t>
            </a:r>
            <a:r>
              <a:rPr lang="pt-BR" altLang="pt-BR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– você está magoado porque precisa de mais consideração por suas preferências?</a:t>
            </a:r>
            <a:br>
              <a:rPr lang="pt-BR" altLang="pt-BR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endParaRPr lang="pt-BR" sz="28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6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08511" y="1449787"/>
            <a:ext cx="1177497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Alguns SENTIMENTOS: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- </a:t>
            </a:r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Angústia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, medo, tristeza, braveza, irritação, desapontamento, frustração, mágoa, desconforto...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- Alegria, satisfação, felicidade, conforto, coragem...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2000" dirty="0">
                <a:solidFill>
                  <a:srgbClr val="422100"/>
                </a:solidFill>
                <a:latin typeface="Calibri" panose="020F0502020204030204" pitchFamily="34" charset="0"/>
              </a:rPr>
              <a:t/>
            </a:r>
            <a:br>
              <a:rPr lang="pt-BR" altLang="pt-BR" sz="2000" dirty="0">
                <a:solidFill>
                  <a:srgbClr val="422100"/>
                </a:solidFill>
                <a:latin typeface="Calibri" panose="020F0502020204030204" pitchFamily="34" charset="0"/>
              </a:rPr>
            </a:br>
            <a:endParaRPr lang="pt-BR" sz="20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55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08511" y="1449787"/>
            <a:ext cx="1177497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</a:rPr>
              <a:t>Identificando as NECESSIDADES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altLang="pt-BR" sz="40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</a:rPr>
              <a:t>	Necessidade é a raiz dos sentimentos.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</a:rPr>
              <a:t>	A libertação emocional envolve afirmar 	claramente também o que necessitamos</a:t>
            </a:r>
          </a:p>
          <a:p>
            <a:pPr algn="ctr" fontAlgn="base"/>
            <a:endParaRPr lang="pt-BR" sz="4000" b="1" dirty="0">
              <a:solidFill>
                <a:schemeClr val="accent2">
                  <a:lumMod val="50000"/>
                </a:schemeClr>
              </a:solidFill>
              <a:cs typeface="Myanmar Text" panose="020B0502040204020203" pitchFamily="34" charset="0"/>
            </a:endParaRPr>
          </a:p>
        </p:txBody>
      </p:sp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72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59229" y="1306286"/>
            <a:ext cx="878477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4000" b="1" i="1" dirty="0" smtClean="0">
                <a:solidFill>
                  <a:schemeClr val="accent2">
                    <a:lumMod val="50000"/>
                  </a:schemeClr>
                </a:solidFill>
              </a:rPr>
              <a:t>Exercício </a:t>
            </a:r>
            <a:r>
              <a:rPr lang="pt-BR" altLang="pt-BR" sz="4000" b="1" i="1" dirty="0">
                <a:solidFill>
                  <a:schemeClr val="accent2">
                    <a:lumMod val="50000"/>
                  </a:schemeClr>
                </a:solidFill>
              </a:rPr>
              <a:t>Reflexivo </a:t>
            </a:r>
            <a:br>
              <a:rPr lang="pt-BR" altLang="pt-BR" sz="4000" b="1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t-BR" altLang="pt-BR" sz="4000" b="1" i="1" dirty="0">
                <a:solidFill>
                  <a:schemeClr val="accent2">
                    <a:lumMod val="50000"/>
                  </a:schemeClr>
                </a:solidFill>
              </a:rPr>
              <a:t>Em dupla: A e B</a:t>
            </a:r>
            <a:br>
              <a:rPr lang="pt-BR" altLang="pt-BR" sz="4000" b="1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t-BR" altLang="pt-BR" sz="4000" b="1" i="1" dirty="0">
                <a:solidFill>
                  <a:schemeClr val="accent2">
                    <a:lumMod val="50000"/>
                  </a:schemeClr>
                </a:solidFill>
              </a:rPr>
              <a:t>Identificar quem é A e B na dupla </a:t>
            </a:r>
            <a:br>
              <a:rPr lang="pt-BR" altLang="pt-BR" sz="4000" b="1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t-BR" altLang="pt-BR" sz="4000" b="1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t-BR" altLang="pt-BR" sz="4000" b="1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t-BR" altLang="pt-BR" sz="4000" b="1" i="1" dirty="0">
                <a:solidFill>
                  <a:schemeClr val="accent2">
                    <a:lumMod val="50000"/>
                  </a:schemeClr>
                </a:solidFill>
              </a:rPr>
              <a:t>A e B marcaram um encontro no metrô para entregarem um documento na receita e era o último dia de prazo.</a:t>
            </a:r>
            <a:br>
              <a:rPr lang="pt-BR" altLang="pt-BR" sz="4000" b="1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t-BR" altLang="pt-BR" sz="4000" b="1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t-BR" altLang="pt-BR" sz="4000" b="1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t-BR" altLang="pt-BR" sz="4000" i="1" dirty="0">
                <a:solidFill>
                  <a:schemeClr val="accent2">
                    <a:lumMod val="50000"/>
                  </a:schemeClr>
                </a:solidFill>
              </a:rPr>
              <a:t>B atrasa 30 minutos !!!</a:t>
            </a:r>
            <a:r>
              <a:rPr lang="pt-BR" altLang="pt-BR" sz="4000" i="1" dirty="0">
                <a:solidFill>
                  <a:srgbClr val="FF0000"/>
                </a:solidFill>
              </a:rPr>
              <a:t/>
            </a:r>
            <a:br>
              <a:rPr lang="pt-BR" altLang="pt-BR" sz="4000" i="1" dirty="0">
                <a:solidFill>
                  <a:srgbClr val="FF0000"/>
                </a:solidFill>
              </a:rPr>
            </a:br>
            <a:r>
              <a:rPr lang="pt-BR" altLang="pt-BR" sz="4000" i="1" dirty="0">
                <a:solidFill>
                  <a:srgbClr val="FF0000"/>
                </a:solidFill>
              </a:rPr>
              <a:t> </a:t>
            </a:r>
            <a:endParaRPr lang="pt-B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73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59229" y="1306286"/>
            <a:ext cx="878477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Quais os SENTIMENTOS?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/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Como A reage frente ao atraso de B?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Como B reage ao próprio atraso?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A e B conversam entre si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Socializar....</a:t>
            </a:r>
            <a:r>
              <a:rPr lang="pt-BR" altLang="pt-BR" sz="4000" b="1" dirty="0">
                <a:solidFill>
                  <a:srgbClr val="3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/>
            </a:r>
            <a:br>
              <a:rPr lang="pt-BR" altLang="pt-BR" sz="4000" b="1" dirty="0">
                <a:solidFill>
                  <a:srgbClr val="3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pt-BR" altLang="pt-BR" sz="4000" b="1" i="1" dirty="0">
                <a:solidFill>
                  <a:srgbClr val="FF0000"/>
                </a:solidFill>
              </a:rPr>
              <a:t/>
            </a:r>
            <a:br>
              <a:rPr lang="pt-BR" altLang="pt-BR" sz="4000" b="1" i="1" dirty="0">
                <a:solidFill>
                  <a:srgbClr val="FF0000"/>
                </a:solidFill>
              </a:rPr>
            </a:br>
            <a:r>
              <a:rPr lang="pt-BR" altLang="pt-BR" sz="4000" b="1" i="1" dirty="0">
                <a:solidFill>
                  <a:srgbClr val="FF0000"/>
                </a:solidFill>
              </a:rPr>
              <a:t/>
            </a:r>
            <a:br>
              <a:rPr lang="pt-BR" altLang="pt-BR" sz="4000" b="1" i="1" dirty="0">
                <a:solidFill>
                  <a:srgbClr val="FF0000"/>
                </a:solidFill>
              </a:rPr>
            </a:br>
            <a:r>
              <a:rPr lang="pt-BR" altLang="pt-BR" sz="4000" i="1" dirty="0">
                <a:solidFill>
                  <a:srgbClr val="FF0000"/>
                </a:solidFill>
              </a:rPr>
              <a:t/>
            </a:r>
            <a:br>
              <a:rPr lang="pt-BR" altLang="pt-BR" sz="4000" i="1" dirty="0">
                <a:solidFill>
                  <a:srgbClr val="FF0000"/>
                </a:solidFill>
              </a:rPr>
            </a:br>
            <a:r>
              <a:rPr lang="pt-BR" altLang="pt-BR" sz="4000" i="1" dirty="0">
                <a:solidFill>
                  <a:srgbClr val="FF0000"/>
                </a:solidFill>
              </a:rPr>
              <a:t> </a:t>
            </a:r>
            <a:endParaRPr lang="pt-B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12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63286" y="1225689"/>
            <a:ext cx="11820203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pt-BR" sz="4000" dirty="0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  <a:t>Como </a:t>
            </a:r>
            <a:r>
              <a:rPr lang="en-US" altLang="pt-BR" sz="4000" dirty="0" err="1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  <a:t>reajo</a:t>
            </a:r>
            <a:r>
              <a:rPr lang="en-US" altLang="pt-BR" sz="4000" dirty="0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  <a:t> ao </a:t>
            </a:r>
            <a:r>
              <a:rPr lang="en-US" altLang="pt-BR" sz="4000" dirty="0" err="1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  <a:t>atraso</a:t>
            </a:r>
            <a:r>
              <a:rPr lang="en-US" altLang="pt-BR" sz="4000" dirty="0" smtClean="0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  <a:t>?</a:t>
            </a:r>
            <a:r>
              <a:rPr lang="pt-BR" altLang="pt-BR" sz="4000" dirty="0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  <a:t/>
            </a:r>
            <a:br>
              <a:rPr lang="pt-BR" altLang="pt-BR" sz="4000" dirty="0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</a:br>
            <a:endParaRPr lang="pt-BR" altLang="pt-BR" sz="4000" dirty="0" smtClean="0">
              <a:solidFill>
                <a:schemeClr val="accent2">
                  <a:lumMod val="50000"/>
                </a:schemeClr>
              </a:solidFill>
              <a:ea typeface="ＭＳ Ｐゴシック" panose="020B0600070205080204" pitchFamily="34" charset="-128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altLang="pt-BR" sz="4000" dirty="0" smtClean="0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  <a:t>Se preciso resolver outra coisa naquele horário, fico </a:t>
            </a:r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  <a:t>feliz</a:t>
            </a:r>
            <a:r>
              <a:rPr lang="pt-BR" altLang="pt-BR" sz="4000" dirty="0" smtClean="0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  <a:t> pelo atraso;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altLang="pt-BR" sz="4000" dirty="0" smtClean="0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  <a:t>Se </a:t>
            </a:r>
            <a:r>
              <a:rPr lang="pt-BR" altLang="pt-BR" sz="4000" dirty="0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  <a:t>a pressa é porque se não conseguir chegar, ou alcançar minha meta, fico 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  <a:t>bravo.</a:t>
            </a:r>
            <a:r>
              <a:rPr lang="pt-BR" altLang="pt-BR" sz="4000" dirty="0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  <a:t/>
            </a:r>
            <a:br>
              <a:rPr lang="pt-BR" altLang="pt-BR" sz="4000" dirty="0">
                <a:solidFill>
                  <a:schemeClr val="accent2">
                    <a:lumMod val="50000"/>
                  </a:schemeClr>
                </a:solidFill>
                <a:ea typeface="ＭＳ Ｐゴシック" panose="020B0600070205080204" pitchFamily="34" charset="-128"/>
              </a:rPr>
            </a:br>
            <a:endParaRPr lang="pt-BR" altLang="pt-BR" sz="4000" dirty="0" smtClean="0">
              <a:solidFill>
                <a:schemeClr val="accent2">
                  <a:lumMod val="50000"/>
                </a:schemeClr>
              </a:solidFill>
              <a:ea typeface="ＭＳ Ｐゴシック" panose="020B0600070205080204" pitchFamily="34" charset="-128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altLang="pt-BR" sz="3200" i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Não </a:t>
            </a:r>
            <a:r>
              <a:rPr lang="pt-BR" altLang="pt-BR" sz="3200" i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é o atraso da pessoa que define o que sentimos, mas sim nossas necessidades.</a:t>
            </a:r>
            <a:r>
              <a:rPr lang="pt-BR" altLang="pt-BR" sz="4000" dirty="0">
                <a:solidFill>
                  <a:srgbClr val="3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/>
            </a:r>
            <a:br>
              <a:rPr lang="pt-BR" altLang="pt-BR" sz="4000" dirty="0">
                <a:solidFill>
                  <a:srgbClr val="3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pt-BR" altLang="pt-BR" sz="4000" b="1" i="1" dirty="0">
                <a:solidFill>
                  <a:srgbClr val="FF0000"/>
                </a:solidFill>
              </a:rPr>
              <a:t/>
            </a:r>
            <a:br>
              <a:rPr lang="pt-BR" altLang="pt-BR" sz="4000" b="1" i="1" dirty="0">
                <a:solidFill>
                  <a:srgbClr val="FF0000"/>
                </a:solidFill>
              </a:rPr>
            </a:br>
            <a:endParaRPr lang="pt-BR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66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1015663"/>
            <a:ext cx="1198348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Qual é o Pedido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Identificado 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o</a:t>
            </a:r>
            <a:r>
              <a:rPr lang="pt-BR" altLang="pt-BR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 fato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, reconhecidos </a:t>
            </a:r>
            <a:r>
              <a:rPr lang="pt-BR" altLang="pt-BR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sentimentos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e </a:t>
            </a:r>
            <a:r>
              <a:rPr lang="pt-BR" altLang="pt-BR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necessidades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, resta o </a:t>
            </a:r>
            <a:r>
              <a:rPr lang="pt-BR" altLang="pt-BR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pedido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do que precisamos.</a:t>
            </a:r>
            <a:b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endParaRPr lang="pt-BR" altLang="pt-BR" sz="40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Pontos 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a </a:t>
            </a:r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serem 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observados e cuidados</a:t>
            </a:r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Usar </a:t>
            </a:r>
            <a:r>
              <a:rPr lang="pt-BR" altLang="pt-BR" sz="4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linguagem que descreva ações positivas e </a:t>
            </a:r>
            <a:r>
              <a:rPr lang="pt-BR" altLang="pt-BR" sz="4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claras.</a:t>
            </a:r>
            <a:endParaRPr lang="pt-BR" altLang="pt-BR" sz="4000" b="1" i="1" dirty="0">
              <a:solidFill>
                <a:srgbClr val="FF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altLang="pt-BR" sz="4000" b="1" i="1" dirty="0" smtClean="0">
                <a:solidFill>
                  <a:schemeClr val="accent2">
                    <a:lumMod val="50000"/>
                  </a:schemeClr>
                </a:solidFill>
              </a:rPr>
              <a:t>Conferir </a:t>
            </a:r>
            <a:r>
              <a:rPr lang="pt-BR" altLang="pt-BR" sz="4000" b="1" i="1" dirty="0">
                <a:solidFill>
                  <a:schemeClr val="accent2">
                    <a:lumMod val="50000"/>
                  </a:schemeClr>
                </a:solidFill>
              </a:rPr>
              <a:t>com o outro se o pedido pode ser atendido.</a:t>
            </a:r>
            <a:r>
              <a:rPr lang="pt-BR" altLang="pt-BR" sz="4000" i="1" dirty="0">
                <a:solidFill>
                  <a:srgbClr val="FF0000"/>
                </a:solidFill>
              </a:rPr>
              <a:t/>
            </a:r>
            <a:br>
              <a:rPr lang="pt-BR" altLang="pt-BR" sz="4000" i="1" dirty="0">
                <a:solidFill>
                  <a:srgbClr val="FF0000"/>
                </a:solidFill>
              </a:rPr>
            </a:br>
            <a:endParaRPr lang="pt-B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98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59229" y="1257300"/>
            <a:ext cx="1162426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altLang="pt-BR" sz="4000" b="1" i="1" dirty="0" smtClean="0">
              <a:solidFill>
                <a:srgbClr val="FF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altLang="pt-BR" sz="4000" b="1" i="1" dirty="0" smtClean="0">
                <a:solidFill>
                  <a:schemeClr val="accent2">
                    <a:lumMod val="50000"/>
                  </a:schemeClr>
                </a:solidFill>
              </a:rPr>
              <a:t>Sobre a situação vivida e lembrada no início do nosso encontro sobre violência, mudou em algum ponto, o seu pensar?</a:t>
            </a:r>
          </a:p>
          <a:p>
            <a:endParaRPr lang="pt-BR" altLang="pt-BR" sz="4000" b="1" i="1" dirty="0">
              <a:solidFill>
                <a:schemeClr val="accent2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altLang="pt-BR" sz="4000" b="1" i="1" dirty="0" smtClean="0">
                <a:solidFill>
                  <a:schemeClr val="accent2">
                    <a:lumMod val="50000"/>
                  </a:schemeClr>
                </a:solidFill>
              </a:rPr>
              <a:t>Acredita que poderá utilizar os recursos da CNV em uma próxima situação de conflito?</a:t>
            </a:r>
          </a:p>
          <a:p>
            <a:endParaRPr lang="pt-BR" altLang="pt-BR" sz="4000" b="1" i="1" dirty="0" smtClean="0">
              <a:solidFill>
                <a:srgbClr val="FF0000"/>
              </a:solidFill>
            </a:endParaRPr>
          </a:p>
          <a:p>
            <a:r>
              <a:rPr lang="pt-BR" altLang="pt-BR" sz="4000" b="1" i="1" dirty="0" smtClean="0">
                <a:solidFill>
                  <a:srgbClr val="FF0000"/>
                </a:solidFill>
              </a:rPr>
              <a:t> </a:t>
            </a:r>
            <a:r>
              <a:rPr lang="pt-BR" altLang="pt-BR" sz="4000" b="1" i="1" dirty="0">
                <a:solidFill>
                  <a:srgbClr val="FF0000"/>
                </a:solidFill>
              </a:rPr>
              <a:t/>
            </a:r>
            <a:br>
              <a:rPr lang="pt-BR" altLang="pt-BR" sz="4000" b="1" i="1" dirty="0">
                <a:solidFill>
                  <a:srgbClr val="FF0000"/>
                </a:solidFill>
              </a:rPr>
            </a:br>
            <a:r>
              <a:rPr lang="pt-BR" altLang="pt-BR" sz="4000" b="1" i="1" dirty="0">
                <a:solidFill>
                  <a:srgbClr val="FF0000"/>
                </a:solidFill>
              </a:rPr>
              <a:t/>
            </a:r>
            <a:br>
              <a:rPr lang="pt-BR" altLang="pt-BR" sz="4000" b="1" i="1" dirty="0">
                <a:solidFill>
                  <a:srgbClr val="FF0000"/>
                </a:solidFill>
              </a:rPr>
            </a:br>
            <a:r>
              <a:rPr lang="pt-BR" altLang="pt-BR" sz="4000" i="1" dirty="0">
                <a:solidFill>
                  <a:srgbClr val="FF0000"/>
                </a:solidFill>
              </a:rPr>
              <a:t/>
            </a:r>
            <a:br>
              <a:rPr lang="pt-BR" altLang="pt-BR" sz="4000" i="1" dirty="0">
                <a:solidFill>
                  <a:srgbClr val="FF0000"/>
                </a:solidFill>
              </a:rPr>
            </a:br>
            <a:r>
              <a:rPr lang="pt-BR" altLang="pt-BR" sz="4000" i="1" dirty="0">
                <a:solidFill>
                  <a:srgbClr val="FF0000"/>
                </a:solidFill>
              </a:rPr>
              <a:t> </a:t>
            </a:r>
            <a:endParaRPr lang="pt-B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45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5"/>
          <p:cNvSpPr txBox="1">
            <a:spLocks noChangeArrowheads="1"/>
          </p:cNvSpPr>
          <p:nvPr/>
        </p:nvSpPr>
        <p:spPr bwMode="auto">
          <a:xfrm>
            <a:off x="0" y="0"/>
            <a:ext cx="11983489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ＭＳ Ｐゴシック" charset="0"/>
              </a:rPr>
              <a:t>Comunicação Não Violenta</a:t>
            </a:r>
            <a:endParaRPr lang="pt-BR" sz="6000" b="1" dirty="0">
              <a:solidFill>
                <a:schemeClr val="accent2">
                  <a:lumMod val="50000"/>
                </a:schemeClr>
              </a:solidFill>
              <a:latin typeface="+mj-lt"/>
              <a:cs typeface="ＭＳ Ｐゴシック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59229" y="1306286"/>
            <a:ext cx="1162426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pt-BR" altLang="pt-BR" sz="3200" b="1" dirty="0">
                <a:solidFill>
                  <a:schemeClr val="accent2">
                    <a:lumMod val="50000"/>
                  </a:schemeClr>
                </a:solidFill>
              </a:rPr>
              <a:t>Referência </a:t>
            </a:r>
            <a:r>
              <a:rPr lang="pt-BR" altLang="pt-BR" sz="3200" b="1" dirty="0" smtClean="0">
                <a:solidFill>
                  <a:schemeClr val="accent2">
                    <a:lumMod val="50000"/>
                  </a:schemeClr>
                </a:solidFill>
              </a:rPr>
              <a:t>Bibliográfica </a:t>
            </a:r>
            <a:endParaRPr lang="pt-BR" altLang="pt-BR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571500" indent="-571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3200" b="1" dirty="0" smtClean="0">
                <a:solidFill>
                  <a:schemeClr val="accent2">
                    <a:lumMod val="50000"/>
                  </a:schemeClr>
                </a:solidFill>
              </a:rPr>
              <a:t>Comunicação </a:t>
            </a:r>
            <a:r>
              <a:rPr lang="pt-BR" altLang="pt-BR" sz="3200" b="1" dirty="0">
                <a:solidFill>
                  <a:schemeClr val="accent2">
                    <a:lumMod val="50000"/>
                  </a:schemeClr>
                </a:solidFill>
              </a:rPr>
              <a:t>Não Violenta </a:t>
            </a:r>
            <a:r>
              <a:rPr lang="pt-BR" altLang="pt-BR" sz="3200" b="1" dirty="0" smtClean="0">
                <a:solidFill>
                  <a:schemeClr val="accent2">
                    <a:lumMod val="50000"/>
                  </a:schemeClr>
                </a:solidFill>
              </a:rPr>
              <a:t>- Técnicas </a:t>
            </a:r>
            <a:r>
              <a:rPr lang="pt-BR" altLang="pt-BR" sz="3200" b="1" dirty="0">
                <a:solidFill>
                  <a:schemeClr val="accent2">
                    <a:lumMod val="50000"/>
                  </a:schemeClr>
                </a:solidFill>
              </a:rPr>
              <a:t>para aprimorar Relacionamentos Pessoais e </a:t>
            </a:r>
            <a:r>
              <a:rPr lang="pt-BR" altLang="pt-BR" sz="3200" b="1" dirty="0" smtClean="0">
                <a:solidFill>
                  <a:schemeClr val="accent2">
                    <a:lumMod val="50000"/>
                  </a:schemeClr>
                </a:solidFill>
              </a:rPr>
              <a:t>Profissionais </a:t>
            </a:r>
          </a:p>
          <a:p>
            <a:pPr>
              <a:spcBef>
                <a:spcPct val="0"/>
              </a:spcBef>
            </a:pPr>
            <a:r>
              <a:rPr lang="pt-BR" altLang="pt-BR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t-BR" altLang="pt-BR" sz="3200" b="1" dirty="0" smtClean="0">
                <a:solidFill>
                  <a:schemeClr val="accent2">
                    <a:lumMod val="50000"/>
                  </a:schemeClr>
                </a:solidFill>
              </a:rPr>
              <a:t>    Autor: Rosemberg, M.</a:t>
            </a:r>
            <a:r>
              <a:rPr lang="pt-BR" altLang="pt-BR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t-BR" altLang="pt-BR" sz="3200" b="1" dirty="0" smtClean="0">
                <a:solidFill>
                  <a:schemeClr val="accent2">
                    <a:lumMod val="50000"/>
                  </a:schemeClr>
                </a:solidFill>
              </a:rPr>
              <a:t>Ed. Ágora</a:t>
            </a:r>
          </a:p>
          <a:p>
            <a:pPr marL="571500" indent="-571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3200" b="1" dirty="0" smtClean="0">
                <a:solidFill>
                  <a:schemeClr val="accent2">
                    <a:lumMod val="50000"/>
                  </a:schemeClr>
                </a:solidFill>
              </a:rPr>
              <a:t>Reuniões de Justiça Restaurativa</a:t>
            </a:r>
          </a:p>
          <a:p>
            <a:pPr>
              <a:spcBef>
                <a:spcPct val="0"/>
              </a:spcBef>
            </a:pPr>
            <a:r>
              <a:rPr lang="pt-BR" altLang="pt-BR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t-BR" altLang="pt-BR" sz="3200" b="1" dirty="0" smtClean="0">
                <a:solidFill>
                  <a:schemeClr val="accent2">
                    <a:lumMod val="50000"/>
                  </a:schemeClr>
                </a:solidFill>
              </a:rPr>
              <a:t>    Wachel. T.; O’Connell. T.;  Wachel.B Copyright 2010 THE PIPER’S</a:t>
            </a:r>
            <a:endParaRPr lang="pt-BR" altLang="pt-BR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571500" indent="-57150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3200" b="1" i="1" dirty="0" smtClean="0">
                <a:solidFill>
                  <a:schemeClr val="accent2">
                    <a:lumMod val="50000"/>
                  </a:schemeClr>
                </a:solidFill>
              </a:rPr>
              <a:t>Justiça </a:t>
            </a:r>
            <a:r>
              <a:rPr lang="pt-BR" altLang="pt-BR" sz="3200" b="1" i="1" dirty="0">
                <a:solidFill>
                  <a:schemeClr val="accent2">
                    <a:lumMod val="50000"/>
                  </a:schemeClr>
                </a:solidFill>
              </a:rPr>
              <a:t>Restaurativa em Ação - Práticas e reflexões”, Grecco, A. e outros,  2014, São Paulo, Dash </a:t>
            </a:r>
            <a:r>
              <a:rPr lang="pt-BR" altLang="pt-BR" sz="3200" b="1" i="1" dirty="0" smtClean="0">
                <a:solidFill>
                  <a:schemeClr val="accent2">
                    <a:lumMod val="50000"/>
                  </a:schemeClr>
                </a:solidFill>
              </a:rPr>
              <a:t>editora</a:t>
            </a:r>
            <a:r>
              <a:rPr lang="pt-BR" altLang="pt-BR" sz="4000" i="1" dirty="0" smtClean="0">
                <a:solidFill>
                  <a:srgbClr val="FF0000"/>
                </a:solidFill>
              </a:rPr>
              <a:t/>
            </a:r>
            <a:br>
              <a:rPr lang="pt-BR" altLang="pt-BR" sz="4000" i="1" dirty="0" smtClean="0">
                <a:solidFill>
                  <a:srgbClr val="FF0000"/>
                </a:solidFill>
              </a:rPr>
            </a:br>
            <a:r>
              <a:rPr lang="pt-BR" altLang="pt-BR" sz="2400" i="1" dirty="0">
                <a:solidFill>
                  <a:srgbClr val="FF0000"/>
                </a:solidFill>
              </a:rPr>
              <a:t> </a:t>
            </a:r>
            <a:endParaRPr lang="pt-BR" altLang="pt-BR" sz="2400" i="1" dirty="0" smtClean="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</a:pPr>
            <a:r>
              <a:rPr lang="pt-BR" altLang="pt-BR" sz="2400" i="1" smtClean="0">
                <a:solidFill>
                  <a:srgbClr val="002060"/>
                </a:solidFill>
              </a:rPr>
              <a:t>violetadaou@hotmail.com</a:t>
            </a:r>
            <a:endParaRPr lang="pt-BR" altLang="pt-BR" sz="2400" i="1" dirty="0">
              <a:solidFill>
                <a:srgbClr val="002060"/>
              </a:solidFill>
            </a:endParaRPr>
          </a:p>
          <a:p>
            <a:pPr algn="ctr">
              <a:spcBef>
                <a:spcPct val="0"/>
              </a:spcBef>
            </a:pPr>
            <a:r>
              <a:rPr lang="pt-BR" altLang="pt-BR" sz="2400" i="1" dirty="0" smtClean="0">
                <a:solidFill>
                  <a:srgbClr val="002060"/>
                </a:solidFill>
              </a:rPr>
              <a:t>violeta@institutothem.com.br</a:t>
            </a:r>
            <a:endParaRPr lang="pt-BR" altLang="pt-BR" sz="2400" i="1" dirty="0">
              <a:solidFill>
                <a:srgbClr val="002060"/>
              </a:solidFill>
            </a:endParaRPr>
          </a:p>
          <a:p>
            <a:pPr marL="571500" indent="-571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pt-B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02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5886</TotalTime>
  <Words>734</Words>
  <Application>Microsoft Office PowerPoint</Application>
  <PresentationFormat>Personalizar</PresentationFormat>
  <Paragraphs>205</Paragraphs>
  <Slides>28</Slides>
  <Notes>28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29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Mara Faria</dc:creator>
  <cp:lastModifiedBy>magra</cp:lastModifiedBy>
  <cp:revision>195</cp:revision>
  <cp:lastPrinted>2016-11-11T21:06:01Z</cp:lastPrinted>
  <dcterms:created xsi:type="dcterms:W3CDTF">2015-08-06T16:58:18Z</dcterms:created>
  <dcterms:modified xsi:type="dcterms:W3CDTF">2016-11-18T21:43:41Z</dcterms:modified>
</cp:coreProperties>
</file>